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6" r:id="rId9"/>
    <p:sldId id="262" r:id="rId10"/>
    <p:sldId id="267" r:id="rId11"/>
    <p:sldId id="268" r:id="rId12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00FF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18" autoAdjust="0"/>
    <p:restoredTop sz="94660"/>
  </p:normalViewPr>
  <p:slideViewPr>
    <p:cSldViewPr>
      <p:cViewPr varScale="1">
        <p:scale>
          <a:sx n="70" d="100"/>
          <a:sy n="70" d="100"/>
        </p:scale>
        <p:origin x="160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4D1DA5E4-AC7D-4A5C-B0E3-9649D2FA8165}" type="datetimeFigureOut">
              <a:rPr lang="en-US" smtClean="0"/>
              <a:t>8/4/2016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D0D2F671-8E78-40C8-83B8-7ADEFC52E4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58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0620458B-6650-402D-9677-A0F7ADFE6D06}" type="datetimeFigureOut">
              <a:rPr lang="en-US" smtClean="0"/>
              <a:t>8/4/2016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A3810A4D-E503-49C6-A7FD-BF47BD188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1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10A4D-E503-49C6-A7FD-BF47BD1884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88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0302C-24F5-42D3-88CB-1D7F47674F3E}" type="datetimeFigureOut">
              <a:rPr lang="en-US" smtClean="0"/>
              <a:t>8/4/2016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41A4-432A-4637-9019-C928CA621D6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0302C-24F5-42D3-88CB-1D7F47674F3E}" type="datetimeFigureOut">
              <a:rPr lang="en-US" smtClean="0"/>
              <a:t>8/4/2016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41A4-432A-4637-9019-C928CA621D6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0302C-24F5-42D3-88CB-1D7F47674F3E}" type="datetimeFigureOut">
              <a:rPr lang="en-US" smtClean="0"/>
              <a:t>8/4/2016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41A4-432A-4637-9019-C928CA621D6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0302C-24F5-42D3-88CB-1D7F47674F3E}" type="datetimeFigureOut">
              <a:rPr lang="en-US" smtClean="0"/>
              <a:t>8/4/2016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41A4-432A-4637-9019-C928CA621D6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0302C-24F5-42D3-88CB-1D7F47674F3E}" type="datetimeFigureOut">
              <a:rPr lang="en-US" smtClean="0"/>
              <a:t>8/4/2016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5641A4-432A-4637-9019-C928CA621D6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0302C-24F5-42D3-88CB-1D7F47674F3E}" type="datetimeFigureOut">
              <a:rPr lang="en-US" smtClean="0"/>
              <a:t>8/4/2016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41A4-432A-4637-9019-C928CA621D6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0302C-24F5-42D3-88CB-1D7F47674F3E}" type="datetimeFigureOut">
              <a:rPr lang="en-US" smtClean="0"/>
              <a:t>8/4/2016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41A4-432A-4637-9019-C928CA621D6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0302C-24F5-42D3-88CB-1D7F47674F3E}" type="datetimeFigureOut">
              <a:rPr lang="en-US" smtClean="0"/>
              <a:t>8/4/2016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41A4-432A-4637-9019-C928CA621D6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0302C-24F5-42D3-88CB-1D7F47674F3E}" type="datetimeFigureOut">
              <a:rPr lang="en-US" smtClean="0"/>
              <a:t>8/4/2016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41A4-432A-4637-9019-C928CA621D6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0302C-24F5-42D3-88CB-1D7F47674F3E}" type="datetimeFigureOut">
              <a:rPr lang="en-US" smtClean="0"/>
              <a:t>8/4/2016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41A4-432A-4637-9019-C928CA621D6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0302C-24F5-42D3-88CB-1D7F47674F3E}" type="datetimeFigureOut">
              <a:rPr lang="en-US" smtClean="0"/>
              <a:t>8/4/2016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41A4-432A-4637-9019-C928CA621D6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790302C-24F5-42D3-88CB-1D7F47674F3E}" type="datetimeFigureOut">
              <a:rPr lang="en-US" smtClean="0"/>
              <a:t>8/4/2016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5641A4-432A-4637-9019-C928CA621D67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amistadresearchcenter.org/archon/index.php?p=digitallibrary/getfile&amp;id=6&amp;preview=lon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Rockwell Extra Bold" pitchFamily="18" charset="0"/>
              </a:rPr>
              <a:t>The Harlem </a:t>
            </a:r>
            <a:r>
              <a:rPr lang="en-US" dirty="0" smtClean="0">
                <a:latin typeface="Rockwell Extra Bold" pitchFamily="18" charset="0"/>
              </a:rPr>
              <a:t>Renaissance Artists</a:t>
            </a:r>
            <a:r>
              <a:rPr lang="en-US" dirty="0">
                <a:latin typeface="Rockwell Extra Bold" pitchFamily="18" charset="0"/>
              </a:rPr>
              <a:t/>
            </a:r>
            <a:br>
              <a:rPr lang="en-US" dirty="0">
                <a:latin typeface="Rockwell Extra Bold" pitchFamily="18" charset="0"/>
              </a:rPr>
            </a:br>
            <a:endParaRPr lang="en-US" dirty="0">
              <a:latin typeface="Rockwell Extra Bold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Feather pen and parchm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3581400"/>
            <a:ext cx="2438400" cy="2032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Art Knows No Racial Barriers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29848"/>
            <a:ext cx="3962400" cy="474715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Agents for Northern factories went south to recruit workers</a:t>
            </a:r>
          </a:p>
          <a:p>
            <a:pPr lvl="1"/>
            <a:r>
              <a:rPr lang="en-US" sz="1600" dirty="0" smtClean="0"/>
              <a:t>From The Great Migration series by Jacob Lawrence</a:t>
            </a:r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27278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Essential Questions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sz="2000" i="1" dirty="0" smtClean="0"/>
              <a:t>To A Brown Boy </a:t>
            </a:r>
            <a:r>
              <a:rPr lang="en-US" sz="2000" dirty="0" smtClean="0"/>
              <a:t>by </a:t>
            </a:r>
            <a:r>
              <a:rPr lang="en-US" sz="2000" dirty="0" err="1" smtClean="0"/>
              <a:t>Countee</a:t>
            </a:r>
            <a:r>
              <a:rPr lang="en-US" sz="2000" dirty="0" smtClean="0"/>
              <a:t> Cullen</a:t>
            </a:r>
          </a:p>
          <a:p>
            <a:pPr marL="137160" indent="0">
              <a:buNone/>
            </a:pPr>
            <a:endParaRPr lang="en-US" sz="2000" dirty="0" smtClean="0"/>
          </a:p>
          <a:p>
            <a:pPr marL="137160" indent="0">
              <a:buNone/>
            </a:pPr>
            <a:r>
              <a:rPr lang="en-US" sz="2000" i="1" dirty="0" smtClean="0"/>
              <a:t>I, Too, Sing America </a:t>
            </a:r>
            <a:r>
              <a:rPr lang="en-US" sz="2000" dirty="0" smtClean="0"/>
              <a:t>and </a:t>
            </a:r>
            <a:r>
              <a:rPr lang="en-US" sz="2000" i="1" dirty="0" smtClean="0"/>
              <a:t>Harlem</a:t>
            </a:r>
            <a:r>
              <a:rPr lang="en-US" sz="2000" dirty="0" smtClean="0"/>
              <a:t> by Langston Hughes</a:t>
            </a:r>
          </a:p>
          <a:p>
            <a:pPr marL="137160" indent="0">
              <a:buNone/>
            </a:pPr>
            <a:endParaRPr lang="en-US" dirty="0"/>
          </a:p>
          <a:p>
            <a:r>
              <a:rPr lang="en-US" dirty="0" smtClean="0"/>
              <a:t>How </a:t>
            </a:r>
            <a:r>
              <a:rPr lang="en-US" dirty="0"/>
              <a:t>are these poems reflective of the authors’ point of view? </a:t>
            </a:r>
            <a:endParaRPr lang="en-US" dirty="0" smtClean="0"/>
          </a:p>
          <a:p>
            <a:pPr marL="137160" indent="0">
              <a:buNone/>
            </a:pPr>
            <a:endParaRPr lang="en-US" dirty="0" smtClean="0"/>
          </a:p>
          <a:p>
            <a:r>
              <a:rPr lang="en-US" dirty="0" smtClean="0"/>
              <a:t>How </a:t>
            </a:r>
            <a:r>
              <a:rPr lang="en-US" dirty="0"/>
              <a:t>do these poems reflect the cultural attitudes and beliefs of the time period?</a:t>
            </a:r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74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blog.jongraynewyork.com/wp-content/uploads/2010/10/The-Harlem-Renaissance-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xtBox 3"/>
          <p:cNvSpPr txBox="1"/>
          <p:nvPr/>
        </p:nvSpPr>
        <p:spPr>
          <a:xfrm>
            <a:off x="1752600" y="609600"/>
            <a:ext cx="601980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Rockwell Extra Bold" pitchFamily="18" charset="0"/>
              </a:rPr>
              <a:t>Harlem, New York</a:t>
            </a:r>
            <a:endParaRPr lang="en-US" sz="4400" dirty="0">
              <a:solidFill>
                <a:srgbClr val="FFFF00"/>
              </a:solidFill>
              <a:latin typeface="Rockwell Extra Bold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farm4.static.flickr.com/3336/3311117592_59c42b311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819400"/>
            <a:ext cx="8382000" cy="3810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" y="457200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Rockwell" pitchFamily="18" charset="0"/>
              </a:rPr>
              <a:t>Map of Harlem during the Roaring 20s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Rockwell" pitchFamily="18" charset="0"/>
              </a:rPr>
              <a:t> Growing neighborhood north of Central Park with the Great Migration: better education, jobs, and racism not as severe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Rockwell" pitchFamily="18" charset="0"/>
              </a:rPr>
              <a:t> New York: publishing capital of Western hemisphere, major port, financial &amp; cultural capital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Rockwell" pitchFamily="18" charset="0"/>
              </a:rPr>
              <a:t> Center of African American cultural awakening: intellectuals, musicians, writers, artists, business which influenced others such as Picasso</a:t>
            </a:r>
            <a:endParaRPr lang="en-US" dirty="0">
              <a:latin typeface="Rockwell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amistadresearchcenter.org/archon/index.php?p=digitallibrary/getfile&amp;id=6&amp;preview=long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2438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743200" y="381000"/>
            <a:ext cx="6466322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Rockwell" pitchFamily="18" charset="0"/>
              </a:rPr>
              <a:t>Countee Cullen 1903 – 1946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Rockwell" pitchFamily="18" charset="0"/>
              </a:rPr>
              <a:t> </a:t>
            </a:r>
            <a:r>
              <a:rPr lang="en-US" sz="2400" dirty="0" smtClean="0">
                <a:latin typeface="Rockwell" pitchFamily="18" charset="0"/>
              </a:rPr>
              <a:t>raised by Reverend Frederick A. Cullen, </a:t>
            </a:r>
          </a:p>
          <a:p>
            <a:r>
              <a:rPr lang="en-US" sz="2400" dirty="0">
                <a:latin typeface="Rockwell" pitchFamily="18" charset="0"/>
              </a:rPr>
              <a:t>p</a:t>
            </a:r>
            <a:r>
              <a:rPr lang="en-US" sz="2400" dirty="0" smtClean="0">
                <a:latin typeface="Rockwell" pitchFamily="18" charset="0"/>
              </a:rPr>
              <a:t>astor of  one of Harlem’s largest</a:t>
            </a:r>
          </a:p>
          <a:p>
            <a:r>
              <a:rPr lang="en-US" sz="2400" dirty="0" smtClean="0">
                <a:latin typeface="Rockwell" pitchFamily="18" charset="0"/>
              </a:rPr>
              <a:t>congregations.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Rockwell" pitchFamily="18" charset="0"/>
              </a:rPr>
              <a:t> </a:t>
            </a:r>
            <a:r>
              <a:rPr lang="en-US" sz="2400" dirty="0" smtClean="0">
                <a:latin typeface="Rockwell" pitchFamily="18" charset="0"/>
              </a:rPr>
              <a:t>formal education in predominately white </a:t>
            </a:r>
          </a:p>
          <a:p>
            <a:r>
              <a:rPr lang="en-US" sz="2400" dirty="0">
                <a:latin typeface="Rockwell" pitchFamily="18" charset="0"/>
              </a:rPr>
              <a:t>s</a:t>
            </a:r>
            <a:r>
              <a:rPr lang="en-US" sz="2400" dirty="0" smtClean="0">
                <a:latin typeface="Rockwell" pitchFamily="18" charset="0"/>
              </a:rPr>
              <a:t>chools, head of newspaper &amp; writing </a:t>
            </a:r>
          </a:p>
          <a:p>
            <a:r>
              <a:rPr lang="en-US" sz="2400" dirty="0">
                <a:latin typeface="Rockwell" pitchFamily="18" charset="0"/>
              </a:rPr>
              <a:t>s</a:t>
            </a:r>
            <a:r>
              <a:rPr lang="en-US" sz="2400" dirty="0" smtClean="0">
                <a:latin typeface="Rockwell" pitchFamily="18" charset="0"/>
              </a:rPr>
              <a:t>uccess early on; New York University &amp; </a:t>
            </a:r>
          </a:p>
          <a:p>
            <a:r>
              <a:rPr lang="en-US" sz="2400" dirty="0" smtClean="0">
                <a:latin typeface="Rockwell" pitchFamily="18" charset="0"/>
              </a:rPr>
              <a:t>Harvard for master’s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Rockwell" pitchFamily="18" charset="0"/>
              </a:rPr>
              <a:t> </a:t>
            </a:r>
            <a:r>
              <a:rPr lang="en-US" sz="2400" dirty="0" smtClean="0">
                <a:latin typeface="Rockwell" pitchFamily="18" charset="0"/>
              </a:rPr>
              <a:t>informal education the streets of Harlem,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Rockwell" pitchFamily="18" charset="0"/>
              </a:rPr>
              <a:t>African American arts, culture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Rockwell" pitchFamily="18" charset="0"/>
              </a:rPr>
              <a:t> success in both black and white cultures;</a:t>
            </a:r>
          </a:p>
          <a:p>
            <a:r>
              <a:rPr lang="en-US" sz="2400" dirty="0">
                <a:latin typeface="Rockwell" pitchFamily="18" charset="0"/>
              </a:rPr>
              <a:t>b</a:t>
            </a:r>
            <a:r>
              <a:rPr lang="en-US" sz="2400" dirty="0" smtClean="0">
                <a:latin typeface="Rockwell" pitchFamily="18" charset="0"/>
              </a:rPr>
              <a:t>elieved art transcended race, minimize the </a:t>
            </a:r>
          </a:p>
          <a:p>
            <a:r>
              <a:rPr lang="en-US" sz="2400" dirty="0">
                <a:latin typeface="Rockwell" pitchFamily="18" charset="0"/>
              </a:rPr>
              <a:t>r</a:t>
            </a:r>
            <a:r>
              <a:rPr lang="en-US" sz="2400" dirty="0" smtClean="0">
                <a:latin typeface="Rockwell" pitchFamily="18" charset="0"/>
              </a:rPr>
              <a:t>acial barriers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Rockwell" pitchFamily="18" charset="0"/>
              </a:rPr>
              <a:t>Countee Cullen’s Work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200400" y="847727"/>
            <a:ext cx="5334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Rockwell" pitchFamily="18" charset="0"/>
              </a:rPr>
              <a:t>Heritage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Rockwell" pitchFamily="18" charset="0"/>
              </a:rPr>
              <a:t>What is Africa to me:   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Rockwell" pitchFamily="18" charset="0"/>
              </a:rPr>
              <a:t>Copper sun or scarlet sea,   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Rockwell" pitchFamily="18" charset="0"/>
              </a:rPr>
              <a:t>Jungle star or jungle track,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Rockwell" pitchFamily="18" charset="0"/>
              </a:rPr>
              <a:t>Strong bronzed men, or regal black   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Rockwell" pitchFamily="18" charset="0"/>
              </a:rPr>
              <a:t>Women from whose loins I sprang   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Rockwell" pitchFamily="18" charset="0"/>
              </a:rPr>
              <a:t>When the birds of Eden sang?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Rockwell" pitchFamily="18" charset="0"/>
              </a:rPr>
              <a:t>One three centuries removed from the scenes his fathers loved,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Rockwell" pitchFamily="18" charset="0"/>
              </a:rPr>
              <a:t>Spicy grove, cinnamon tree,   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Rockwell" pitchFamily="18" charset="0"/>
              </a:rPr>
              <a:t>What is Africa to me?</a:t>
            </a:r>
          </a:p>
          <a:p>
            <a:endParaRPr lang="en-US" sz="2000" i="1" dirty="0">
              <a:latin typeface="Rockwell" pitchFamily="18" charset="0"/>
            </a:endParaRPr>
          </a:p>
          <a:p>
            <a:endParaRPr lang="en-US" sz="2000" i="1" dirty="0" smtClean="0">
              <a:latin typeface="Rockwell" pitchFamily="18" charset="0"/>
            </a:endParaRPr>
          </a:p>
          <a:p>
            <a:endParaRPr lang="en-US" sz="2000" i="1" dirty="0">
              <a:latin typeface="Rockwell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447800"/>
            <a:ext cx="2362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  <a:latin typeface="Rockwell" pitchFamily="18" charset="0"/>
              </a:rPr>
              <a:t>What is Cullen’s </a:t>
            </a:r>
          </a:p>
          <a:p>
            <a:r>
              <a:rPr lang="en-US" sz="1400" dirty="0" smtClean="0">
                <a:solidFill>
                  <a:srgbClr val="C00000"/>
                </a:solidFill>
                <a:latin typeface="Rockwell" pitchFamily="18" charset="0"/>
              </a:rPr>
              <a:t>message? </a:t>
            </a:r>
          </a:p>
          <a:p>
            <a:endParaRPr lang="en-US" sz="1400" dirty="0">
              <a:solidFill>
                <a:srgbClr val="C00000"/>
              </a:solidFill>
              <a:latin typeface="Rockwell" pitchFamily="18" charset="0"/>
            </a:endParaRPr>
          </a:p>
          <a:p>
            <a:r>
              <a:rPr lang="en-US" sz="1400" dirty="0" smtClean="0">
                <a:solidFill>
                  <a:srgbClr val="C00000"/>
                </a:solidFill>
                <a:latin typeface="Rockwell" pitchFamily="18" charset="0"/>
              </a:rPr>
              <a:t>Describe the use of “or” in this poem.</a:t>
            </a:r>
          </a:p>
          <a:p>
            <a:endParaRPr lang="en-US" sz="1400" dirty="0">
              <a:solidFill>
                <a:srgbClr val="C00000"/>
              </a:solidFill>
              <a:latin typeface="Rockwell" pitchFamily="18" charset="0"/>
            </a:endParaRPr>
          </a:p>
          <a:p>
            <a:r>
              <a:rPr lang="en-US" sz="1400" dirty="0" smtClean="0">
                <a:solidFill>
                  <a:srgbClr val="C00000"/>
                </a:solidFill>
                <a:latin typeface="Rockwell" pitchFamily="18" charset="0"/>
              </a:rPr>
              <a:t>What is the difference between the repeated phrase at the beginning and the end of the poem? </a:t>
            </a:r>
          </a:p>
          <a:p>
            <a:endParaRPr lang="en-US" sz="1400" dirty="0">
              <a:solidFill>
                <a:srgbClr val="C00000"/>
              </a:solidFill>
              <a:latin typeface="Rockwell" pitchFamily="18" charset="0"/>
            </a:endParaRPr>
          </a:p>
          <a:p>
            <a:r>
              <a:rPr lang="en-US" sz="1400" dirty="0" smtClean="0">
                <a:solidFill>
                  <a:srgbClr val="C00000"/>
                </a:solidFill>
                <a:latin typeface="Rockwell" pitchFamily="18" charset="0"/>
              </a:rPr>
              <a:t>How does the poem help you understand why the last line differs?</a:t>
            </a:r>
          </a:p>
          <a:p>
            <a:endParaRPr lang="en-US" sz="1400" dirty="0">
              <a:solidFill>
                <a:srgbClr val="C00000"/>
              </a:solidFill>
              <a:latin typeface="Rockwell" pitchFamily="18" charset="0"/>
            </a:endParaRPr>
          </a:p>
          <a:p>
            <a:r>
              <a:rPr lang="en-US" sz="1400" dirty="0" smtClean="0">
                <a:solidFill>
                  <a:srgbClr val="C00000"/>
                </a:solidFill>
                <a:latin typeface="Rockwell" pitchFamily="18" charset="0"/>
              </a:rPr>
              <a:t>How might Mr. Cullen’s background help influence the creation of this poem? </a:t>
            </a:r>
          </a:p>
          <a:p>
            <a:endParaRPr lang="en-US" sz="1400" dirty="0">
              <a:solidFill>
                <a:srgbClr val="C00000"/>
              </a:solidFill>
              <a:latin typeface="Rockwell" pitchFamily="18" charset="0"/>
            </a:endParaRPr>
          </a:p>
          <a:p>
            <a:r>
              <a:rPr lang="en-US" sz="1400" dirty="0" smtClean="0">
                <a:solidFill>
                  <a:srgbClr val="C00000"/>
                </a:solidFill>
                <a:latin typeface="Rockwell" pitchFamily="18" charset="0"/>
              </a:rPr>
              <a:t>Identify:</a:t>
            </a:r>
            <a:endParaRPr lang="en-US" sz="1400" dirty="0">
              <a:solidFill>
                <a:srgbClr val="C00000"/>
              </a:solidFill>
              <a:latin typeface="Rockwell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C00000"/>
                </a:solidFill>
                <a:latin typeface="Rockwell" pitchFamily="18" charset="0"/>
              </a:rPr>
              <a:t>Imagery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C00000"/>
                </a:solidFill>
                <a:latin typeface="Rockwell" pitchFamily="18" charset="0"/>
              </a:rPr>
              <a:t>Emotions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solidFill>
                  <a:srgbClr val="C00000"/>
                </a:solidFill>
                <a:latin typeface="Rockwell" pitchFamily="18" charset="0"/>
              </a:rPr>
              <a:t>V</a:t>
            </a:r>
            <a:r>
              <a:rPr lang="en-US" sz="1400" dirty="0" smtClean="0">
                <a:solidFill>
                  <a:srgbClr val="C00000"/>
                </a:solidFill>
                <a:latin typeface="Rockwell" pitchFamily="18" charset="0"/>
              </a:rPr>
              <a:t>ocabulary</a:t>
            </a:r>
            <a:endParaRPr lang="en-US" sz="1400" dirty="0">
              <a:solidFill>
                <a:srgbClr val="C00000"/>
              </a:solidFill>
              <a:latin typeface="Rockwell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1828800" cy="219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38400" y="228600"/>
            <a:ext cx="632460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Rockwell" pitchFamily="18" charset="0"/>
              </a:rPr>
              <a:t>Langston Hughes </a:t>
            </a:r>
            <a:r>
              <a:rPr lang="en-US" sz="1200" dirty="0" smtClean="0">
                <a:latin typeface="Rockwell" pitchFamily="18" charset="0"/>
              </a:rPr>
              <a:t>1902-1967</a:t>
            </a:r>
          </a:p>
          <a:p>
            <a:endParaRPr lang="en-US" sz="1400" dirty="0" smtClean="0">
              <a:latin typeface="Rockwell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Rockwell" pitchFamily="18" charset="0"/>
              </a:rPr>
              <a:t>Raised by grandmother and mother, father left early to look for work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Rockwell" pitchFamily="18" charset="0"/>
              </a:rPr>
              <a:t>First visit to Harlem freshman year at Columbia University, graduated from Lincoln University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Rockwell" pitchFamily="18" charset="0"/>
              </a:rPr>
              <a:t>19 years old published first poem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Rockwell" pitchFamily="18" charset="0"/>
              </a:rPr>
              <a:t>Strong commitment to social justice; early writings optimistic about social and political equality, later writings frustrated at the progress of civil rights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Rockwell" pitchFamily="18" charset="0"/>
              </a:rPr>
              <a:t>Used humor not violence, not regarded as role model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Rockwell" pitchFamily="18" charset="0"/>
              </a:rPr>
              <a:t>Carl Sandburg &amp; Walt Whitman primary influences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i="1" dirty="0" smtClean="0">
                <a:latin typeface="Rockwell" pitchFamily="18" charset="0"/>
              </a:rPr>
              <a:t>Weary Blues, </a:t>
            </a:r>
            <a:r>
              <a:rPr lang="en-US" sz="2000" dirty="0" smtClean="0">
                <a:latin typeface="Rockwell" pitchFamily="18" charset="0"/>
              </a:rPr>
              <a:t>incorporating jazz into his poetry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Rockwell" pitchFamily="18" charset="0"/>
              </a:rPr>
              <a:t>The poet is not only a dreamer, but a dream keeper</a:t>
            </a:r>
            <a:endParaRPr lang="en-US" sz="2000" dirty="0"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045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93750"/>
          </a:xfrm>
        </p:spPr>
        <p:txBody>
          <a:bodyPr/>
          <a:lstStyle/>
          <a:p>
            <a:pPr algn="ctr"/>
            <a:r>
              <a:rPr lang="en-US" b="1" dirty="0" smtClean="0">
                <a:latin typeface="Rockwell" pitchFamily="18" charset="0"/>
              </a:rPr>
              <a:t>Langston Hughes’ Work</a:t>
            </a:r>
            <a:endParaRPr lang="en-US" b="1" dirty="0">
              <a:latin typeface="Rockwell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628015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13716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3505200" y="381000"/>
            <a:ext cx="5029200" cy="6096000"/>
          </a:xfrm>
        </p:spPr>
        <p:txBody>
          <a:bodyPr>
            <a:noAutofit/>
          </a:bodyPr>
          <a:lstStyle/>
          <a:p>
            <a:pPr marL="137160" algn="ctr"/>
            <a:r>
              <a:rPr lang="en-US" sz="1800" dirty="0">
                <a:latin typeface="Rockwell" pitchFamily="18" charset="0"/>
              </a:rPr>
              <a:t>Words Like Freedom</a:t>
            </a:r>
          </a:p>
          <a:p>
            <a:pPr marL="137160">
              <a:lnSpc>
                <a:spcPct val="150000"/>
              </a:lnSpc>
            </a:pPr>
            <a:r>
              <a:rPr lang="en-US" sz="2000" dirty="0" smtClean="0">
                <a:latin typeface="Rockwell" pitchFamily="18" charset="0"/>
              </a:rPr>
              <a:t>There </a:t>
            </a:r>
            <a:r>
              <a:rPr lang="en-US" sz="2000" dirty="0">
                <a:latin typeface="Rockwell" pitchFamily="18" charset="0"/>
              </a:rPr>
              <a:t>are words like </a:t>
            </a:r>
            <a:r>
              <a:rPr lang="en-US" sz="2000" i="1" dirty="0">
                <a:latin typeface="Rockwell" pitchFamily="18" charset="0"/>
              </a:rPr>
              <a:t>Freedom</a:t>
            </a:r>
          </a:p>
          <a:p>
            <a:pPr marL="137160">
              <a:lnSpc>
                <a:spcPct val="150000"/>
              </a:lnSpc>
            </a:pPr>
            <a:r>
              <a:rPr lang="en-US" sz="2000" dirty="0">
                <a:latin typeface="Rockwell" pitchFamily="18" charset="0"/>
              </a:rPr>
              <a:t>Sweet and wonderful to say.</a:t>
            </a:r>
          </a:p>
          <a:p>
            <a:pPr marL="137160">
              <a:lnSpc>
                <a:spcPct val="150000"/>
              </a:lnSpc>
            </a:pPr>
            <a:r>
              <a:rPr lang="en-US" sz="2000" dirty="0">
                <a:latin typeface="Rockwell" pitchFamily="18" charset="0"/>
              </a:rPr>
              <a:t>On my heartstrings freedom sings</a:t>
            </a:r>
          </a:p>
          <a:p>
            <a:pPr marL="137160">
              <a:lnSpc>
                <a:spcPct val="150000"/>
              </a:lnSpc>
            </a:pPr>
            <a:r>
              <a:rPr lang="en-US" sz="2000" dirty="0">
                <a:latin typeface="Rockwell" pitchFamily="18" charset="0"/>
              </a:rPr>
              <a:t>All day everyday.</a:t>
            </a:r>
          </a:p>
          <a:p>
            <a:pPr marL="137160">
              <a:lnSpc>
                <a:spcPct val="150000"/>
              </a:lnSpc>
            </a:pPr>
            <a:endParaRPr lang="en-US" sz="2000" dirty="0">
              <a:latin typeface="Rockwell" pitchFamily="18" charset="0"/>
            </a:endParaRPr>
          </a:p>
          <a:p>
            <a:pPr marL="137160">
              <a:lnSpc>
                <a:spcPct val="150000"/>
              </a:lnSpc>
            </a:pPr>
            <a:r>
              <a:rPr lang="en-US" sz="2000" dirty="0">
                <a:latin typeface="Rockwell" pitchFamily="18" charset="0"/>
              </a:rPr>
              <a:t>There are words like </a:t>
            </a:r>
            <a:r>
              <a:rPr lang="en-US" sz="2000" i="1" dirty="0">
                <a:latin typeface="Rockwell" pitchFamily="18" charset="0"/>
              </a:rPr>
              <a:t>Liberty </a:t>
            </a:r>
            <a:endParaRPr lang="en-US" sz="2000" i="1" dirty="0" smtClean="0">
              <a:latin typeface="Rockwell" pitchFamily="18" charset="0"/>
            </a:endParaRPr>
          </a:p>
          <a:p>
            <a:pPr marL="137160">
              <a:lnSpc>
                <a:spcPct val="150000"/>
              </a:lnSpc>
            </a:pPr>
            <a:r>
              <a:rPr lang="en-US" sz="2000" dirty="0" smtClean="0">
                <a:latin typeface="Rockwell" pitchFamily="18" charset="0"/>
              </a:rPr>
              <a:t>That </a:t>
            </a:r>
            <a:r>
              <a:rPr lang="en-US" sz="2000" dirty="0">
                <a:latin typeface="Rockwell" pitchFamily="18" charset="0"/>
              </a:rPr>
              <a:t>almost make me cry.</a:t>
            </a:r>
          </a:p>
          <a:p>
            <a:pPr marL="137160">
              <a:lnSpc>
                <a:spcPct val="150000"/>
              </a:lnSpc>
            </a:pPr>
            <a:r>
              <a:rPr lang="en-US" sz="2000" dirty="0">
                <a:latin typeface="Rockwell" pitchFamily="18" charset="0"/>
              </a:rPr>
              <a:t>If you had known what I know</a:t>
            </a:r>
          </a:p>
          <a:p>
            <a:pPr marL="137160">
              <a:lnSpc>
                <a:spcPct val="150000"/>
              </a:lnSpc>
            </a:pPr>
            <a:r>
              <a:rPr lang="en-US" sz="2000" dirty="0">
                <a:latin typeface="Rockwell" pitchFamily="18" charset="0"/>
              </a:rPr>
              <a:t>You would know why. </a:t>
            </a:r>
          </a:p>
          <a:p>
            <a:endParaRPr lang="en-US" sz="2000" i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62000" y="1371600"/>
            <a:ext cx="25146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Rockwell" pitchFamily="18" charset="0"/>
              </a:rPr>
              <a:t>What is Hughes’ message? </a:t>
            </a:r>
          </a:p>
          <a:p>
            <a:endParaRPr lang="en-US" sz="1600" dirty="0">
              <a:solidFill>
                <a:srgbClr val="C00000"/>
              </a:solidFill>
              <a:latin typeface="Rockwell" pitchFamily="18" charset="0"/>
            </a:endParaRPr>
          </a:p>
          <a:p>
            <a:r>
              <a:rPr lang="en-US" sz="1600" dirty="0" smtClean="0">
                <a:solidFill>
                  <a:srgbClr val="C00000"/>
                </a:solidFill>
                <a:latin typeface="Rockwell" pitchFamily="18" charset="0"/>
              </a:rPr>
              <a:t>The words freedom and liberty have very similar meanings. Based on your knowledge of this time period, describe why they are used differently in this poem.</a:t>
            </a:r>
          </a:p>
          <a:p>
            <a:endParaRPr lang="en-US" sz="1600" dirty="0">
              <a:solidFill>
                <a:srgbClr val="C00000"/>
              </a:solidFill>
              <a:latin typeface="Rockwell" pitchFamily="18" charset="0"/>
            </a:endParaRPr>
          </a:p>
          <a:p>
            <a:r>
              <a:rPr lang="en-US" sz="1600" dirty="0" smtClean="0">
                <a:solidFill>
                  <a:srgbClr val="C00000"/>
                </a:solidFill>
                <a:latin typeface="Rockwell" pitchFamily="18" charset="0"/>
              </a:rPr>
              <a:t>How might Hughes’ background help influence the creation of this poem?</a:t>
            </a:r>
          </a:p>
          <a:p>
            <a:endParaRPr lang="en-US" sz="1600" dirty="0">
              <a:solidFill>
                <a:srgbClr val="C00000"/>
              </a:solidFill>
              <a:latin typeface="Rockwell" pitchFamily="18" charset="0"/>
            </a:endParaRPr>
          </a:p>
          <a:p>
            <a:r>
              <a:rPr lang="en-US" sz="1600" dirty="0" smtClean="0">
                <a:solidFill>
                  <a:srgbClr val="C00000"/>
                </a:solidFill>
                <a:latin typeface="Rockwell" pitchFamily="18" charset="0"/>
              </a:rPr>
              <a:t>Identify: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C00000"/>
                </a:solidFill>
                <a:latin typeface="Rockwell" pitchFamily="18" charset="0"/>
              </a:rPr>
              <a:t>Emotions</a:t>
            </a:r>
          </a:p>
          <a:p>
            <a:endParaRPr lang="en-US" sz="1400" dirty="0" smtClean="0">
              <a:solidFill>
                <a:srgbClr val="C00000"/>
              </a:solidFill>
              <a:latin typeface="Rockwell" pitchFamily="18" charset="0"/>
            </a:endParaRPr>
          </a:p>
          <a:p>
            <a:endParaRPr lang="en-US" sz="1400" dirty="0">
              <a:solidFill>
                <a:srgbClr val="FF0000"/>
              </a:solidFill>
              <a:latin typeface="Rockwell" pitchFamily="18" charset="0"/>
            </a:endParaRPr>
          </a:p>
          <a:p>
            <a:endParaRPr lang="en-US" dirty="0">
              <a:solidFill>
                <a:srgbClr val="FF0000"/>
              </a:solidFill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082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Rockwell" pitchFamily="18" charset="0"/>
              </a:rPr>
              <a:t>Merry-Go-Round</a:t>
            </a:r>
            <a:br>
              <a:rPr lang="en-US" sz="4000" dirty="0" smtClean="0">
                <a:latin typeface="Rockwell" pitchFamily="18" charset="0"/>
              </a:rPr>
            </a:br>
            <a:endParaRPr lang="en-US" sz="4000" dirty="0">
              <a:latin typeface="Rockwell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762000"/>
            <a:ext cx="52578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Rockwell" pitchFamily="18" charset="0"/>
              </a:rPr>
              <a:t>Where is the Jim Crow section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Rockwell" pitchFamily="18" charset="0"/>
              </a:rPr>
              <a:t>On this merry-go-round,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Rockwell" pitchFamily="18" charset="0"/>
              </a:rPr>
              <a:t>Mister, cause I want to ride?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Rockwell" pitchFamily="18" charset="0"/>
              </a:rPr>
              <a:t>Down South where I come from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Rockwell" pitchFamily="18" charset="0"/>
              </a:rPr>
              <a:t>White and Colored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Rockwell" pitchFamily="18" charset="0"/>
              </a:rPr>
              <a:t>Can’t sit side by side.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Rockwell" pitchFamily="18" charset="0"/>
              </a:rPr>
              <a:t>Down South on the train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Rockwell" pitchFamily="18" charset="0"/>
              </a:rPr>
              <a:t>There’s a Jim Crow car.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Rockwell" pitchFamily="18" charset="0"/>
              </a:rPr>
              <a:t>On the bus we’re put in the back ---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Rockwell" pitchFamily="18" charset="0"/>
              </a:rPr>
              <a:t>But there </a:t>
            </a:r>
            <a:r>
              <a:rPr lang="en-US" sz="2000" dirty="0" err="1" smtClean="0">
                <a:latin typeface="Rockwell" pitchFamily="18" charset="0"/>
              </a:rPr>
              <a:t>ain’t</a:t>
            </a:r>
            <a:r>
              <a:rPr lang="en-US" sz="2000" dirty="0" smtClean="0">
                <a:latin typeface="Rockwell" pitchFamily="18" charset="0"/>
              </a:rPr>
              <a:t> no back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Rockwell" pitchFamily="18" charset="0"/>
              </a:rPr>
              <a:t>To a merry-go-round!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Rockwell" pitchFamily="18" charset="0"/>
              </a:rPr>
              <a:t>Where’s the horse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Rockwell" pitchFamily="18" charset="0"/>
              </a:rPr>
              <a:t>For a kid that’s black?</a:t>
            </a:r>
            <a:endParaRPr lang="en-US" sz="2000" dirty="0">
              <a:latin typeface="Rockwell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676400"/>
            <a:ext cx="1676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Rockwell" pitchFamily="18" charset="0"/>
              </a:rPr>
              <a:t>What do we learn about the poet’s past and present from this poem? </a:t>
            </a:r>
          </a:p>
          <a:p>
            <a:endParaRPr lang="en-US" dirty="0">
              <a:solidFill>
                <a:srgbClr val="C00000"/>
              </a:solidFill>
              <a:latin typeface="Rockwell" pitchFamily="18" charset="0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Rockwell" pitchFamily="18" charset="0"/>
              </a:rPr>
              <a:t>What words and phrases help you to understand this?</a:t>
            </a:r>
            <a:endParaRPr lang="en-US" dirty="0">
              <a:solidFill>
                <a:srgbClr val="C00000"/>
              </a:solidFill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02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Rockwell" pitchFamily="18" charset="0"/>
              </a:rPr>
              <a:t>Art Knows No Racial Barriers</a:t>
            </a:r>
            <a:endParaRPr lang="en-US" sz="3200" dirty="0">
              <a:latin typeface="Rockwell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1400" dirty="0" smtClean="0">
                <a:latin typeface="Rockwell" pitchFamily="18" charset="0"/>
              </a:rPr>
              <a:t>Jacob Lawrence </a:t>
            </a:r>
            <a:r>
              <a:rPr lang="en-US" sz="1100" dirty="0" smtClean="0">
                <a:latin typeface="Rockwell" pitchFamily="18" charset="0"/>
              </a:rPr>
              <a:t>1917-2000</a:t>
            </a:r>
            <a:r>
              <a:rPr lang="en-US" sz="1400" dirty="0" smtClean="0">
                <a:latin typeface="Rockwell" pitchFamily="18" charset="0"/>
              </a:rPr>
              <a:t>, parents part of Great Migration, mother settled in Harlem. Paintings on life of Frederic Douglass &amp; Harriet Tubman, served in WWII. </a:t>
            </a:r>
            <a:endParaRPr lang="en-US" sz="1400" dirty="0">
              <a:latin typeface="Rockwell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2670279" cy="342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9200" y="5334000"/>
            <a:ext cx="2362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1400" dirty="0">
                <a:latin typeface="Rockwell" pitchFamily="18" charset="0"/>
              </a:rPr>
              <a:t>Aaron </a:t>
            </a:r>
            <a:r>
              <a:rPr lang="en-US" sz="1400" dirty="0" smtClean="0">
                <a:latin typeface="Rockwell" pitchFamily="18" charset="0"/>
              </a:rPr>
              <a:t>Douglas </a:t>
            </a:r>
            <a:r>
              <a:rPr lang="en-US" sz="1100" dirty="0" smtClean="0">
                <a:latin typeface="Rockwell" pitchFamily="18" charset="0"/>
              </a:rPr>
              <a:t>1898-1979</a:t>
            </a:r>
            <a:r>
              <a:rPr lang="en-US" sz="1400" dirty="0" smtClean="0">
                <a:latin typeface="Rockwell" pitchFamily="18" charset="0"/>
              </a:rPr>
              <a:t>, study </a:t>
            </a:r>
            <a:r>
              <a:rPr lang="en-US" sz="1400" dirty="0">
                <a:latin typeface="Rockwell" pitchFamily="18" charset="0"/>
              </a:rPr>
              <a:t>for God's </a:t>
            </a:r>
            <a:r>
              <a:rPr lang="en-US" sz="1400" dirty="0" smtClean="0">
                <a:latin typeface="Rockwell" pitchFamily="18" charset="0"/>
              </a:rPr>
              <a:t>Trombones, part of a four panel series, the African American journey: home, enslavement, freedom</a:t>
            </a:r>
            <a:endParaRPr lang="en-US" sz="1400" dirty="0">
              <a:latin typeface="Rockwell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76400"/>
            <a:ext cx="3581400" cy="2522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89608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1699</TotalTime>
  <Words>656</Words>
  <Application>Microsoft Office PowerPoint</Application>
  <PresentationFormat>On-screen Show (4:3)</PresentationFormat>
  <Paragraphs>115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Book Antiqua</vt:lpstr>
      <vt:lpstr>Calibri</vt:lpstr>
      <vt:lpstr>Lucida Sans</vt:lpstr>
      <vt:lpstr>Rockwell</vt:lpstr>
      <vt:lpstr>Rockwell Extra Bold</vt:lpstr>
      <vt:lpstr>Wingdings</vt:lpstr>
      <vt:lpstr>Wingdings 2</vt:lpstr>
      <vt:lpstr>Wingdings 3</vt:lpstr>
      <vt:lpstr>Apex</vt:lpstr>
      <vt:lpstr>The Harlem Renaissance Artists </vt:lpstr>
      <vt:lpstr>PowerPoint Presentation</vt:lpstr>
      <vt:lpstr>PowerPoint Presentation</vt:lpstr>
      <vt:lpstr>PowerPoint Presentation</vt:lpstr>
      <vt:lpstr>Countee Cullen’s Work </vt:lpstr>
      <vt:lpstr>PowerPoint Presentation</vt:lpstr>
      <vt:lpstr>Langston Hughes’ Work</vt:lpstr>
      <vt:lpstr>Merry-Go-Round </vt:lpstr>
      <vt:lpstr>Art Knows No Racial Barriers</vt:lpstr>
      <vt:lpstr>Art Knows No Racial Barriers</vt:lpstr>
      <vt:lpstr>Essential Questions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Harlem Renaissance Writers</dc:title>
  <dc:creator>Moca</dc:creator>
  <cp:lastModifiedBy>Amanda Vitello</cp:lastModifiedBy>
  <cp:revision>40</cp:revision>
  <cp:lastPrinted>2014-01-30T03:45:24Z</cp:lastPrinted>
  <dcterms:created xsi:type="dcterms:W3CDTF">2012-03-29T04:52:38Z</dcterms:created>
  <dcterms:modified xsi:type="dcterms:W3CDTF">2016-08-04T18:01:28Z</dcterms:modified>
</cp:coreProperties>
</file>